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2" r:id="rId8"/>
    <p:sldId id="264" r:id="rId9"/>
    <p:sldId id="268" r:id="rId10"/>
    <p:sldId id="269" r:id="rId11"/>
    <p:sldId id="267" r:id="rId12"/>
    <p:sldId id="265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9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9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8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7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2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0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2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0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8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30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6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117CF-EFA6-5342-8C47-8B93978EB43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CAB43-A3F8-6740-84DF-5AE0CAF9D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6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9970" y="1613062"/>
            <a:ext cx="7772400" cy="1470025"/>
          </a:xfrm>
        </p:spPr>
        <p:txBody>
          <a:bodyPr/>
          <a:lstStyle/>
          <a:p>
            <a:r>
              <a:rPr lang="en-US" dirty="0" smtClean="0"/>
              <a:t>Team Mercury</a:t>
            </a:r>
            <a:endParaRPr lang="en-US" dirty="0"/>
          </a:p>
        </p:txBody>
      </p:sp>
      <p:pic>
        <p:nvPicPr>
          <p:cNvPr id="5" name="Picture 4" descr="ucse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9" y="212619"/>
            <a:ext cx="1701255" cy="1701255"/>
          </a:xfrm>
          <a:prstGeom prst="rect">
            <a:avLst/>
          </a:prstGeom>
        </p:spPr>
      </p:pic>
      <p:pic>
        <p:nvPicPr>
          <p:cNvPr id="6" name="Picture 5" descr="prince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0" y="4465374"/>
            <a:ext cx="1428092" cy="1871772"/>
          </a:xfrm>
          <a:prstGeom prst="rect">
            <a:avLst/>
          </a:prstGeom>
        </p:spPr>
      </p:pic>
      <p:pic>
        <p:nvPicPr>
          <p:cNvPr id="7" name="Picture 6" descr="maryla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24" y="4652894"/>
            <a:ext cx="1708048" cy="1684252"/>
          </a:xfrm>
          <a:prstGeom prst="rect">
            <a:avLst/>
          </a:prstGeom>
        </p:spPr>
      </p:pic>
      <p:pic>
        <p:nvPicPr>
          <p:cNvPr id="8" name="Picture 7" descr="logo_cid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777" y="212620"/>
            <a:ext cx="3253685" cy="1800225"/>
          </a:xfrm>
          <a:prstGeom prst="rect">
            <a:avLst/>
          </a:prstGeom>
        </p:spPr>
      </p:pic>
      <p:pic>
        <p:nvPicPr>
          <p:cNvPr id="9" name="Picture 8" descr="leed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99" y="4738026"/>
            <a:ext cx="1599120" cy="1599120"/>
          </a:xfrm>
          <a:prstGeom prst="rect">
            <a:avLst/>
          </a:prstGeom>
        </p:spPr>
      </p:pic>
      <p:pic>
        <p:nvPicPr>
          <p:cNvPr id="10" name="Picture 9" descr="davi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48" y="212620"/>
            <a:ext cx="1720571" cy="1701255"/>
          </a:xfrm>
          <a:prstGeom prst="rect">
            <a:avLst/>
          </a:prstGeom>
        </p:spPr>
      </p:pic>
      <p:pic>
        <p:nvPicPr>
          <p:cNvPr id="11" name="Picture 10" descr="carnegi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09" y="4486546"/>
            <a:ext cx="2088424" cy="2088424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79970" y="2801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Brent </a:t>
            </a:r>
            <a:r>
              <a:rPr lang="en-US" sz="2800" dirty="0" err="1" smtClean="0"/>
              <a:t>Delbridge</a:t>
            </a:r>
            <a:r>
              <a:rPr lang="en-US" sz="2800" dirty="0" smtClean="0"/>
              <a:t>, Ian Rose, Sean Wahl, </a:t>
            </a:r>
          </a:p>
          <a:p>
            <a:r>
              <a:rPr lang="en-US" sz="2800" dirty="0" smtClean="0"/>
              <a:t>Grace Cox, Jessica Irving, </a:t>
            </a:r>
            <a:r>
              <a:rPr lang="en-US" sz="2800" dirty="0" err="1" smtClean="0"/>
              <a:t>Hiroaku</a:t>
            </a:r>
            <a:r>
              <a:rPr lang="en-US" sz="2800" dirty="0" smtClean="0"/>
              <a:t> Matsui, </a:t>
            </a:r>
          </a:p>
          <a:p>
            <a:r>
              <a:rPr lang="en-US" sz="2800" dirty="0" err="1" smtClean="0"/>
              <a:t>Anat</a:t>
            </a:r>
            <a:r>
              <a:rPr lang="en-US" sz="2800" dirty="0" smtClean="0"/>
              <a:t> </a:t>
            </a:r>
            <a:r>
              <a:rPr lang="en-US" sz="2800" dirty="0" err="1" smtClean="0"/>
              <a:t>Shahar</a:t>
            </a:r>
            <a:r>
              <a:rPr lang="en-US" sz="2800" dirty="0" smtClean="0"/>
              <a:t>, Bill McDonough</a:t>
            </a:r>
          </a:p>
        </p:txBody>
      </p:sp>
    </p:spTree>
    <p:extLst>
      <p:ext uri="{BB962C8B-B14F-4D97-AF65-F5344CB8AC3E}">
        <p14:creationId xmlns:p14="http://schemas.microsoft.com/office/powerpoint/2010/main" val="332821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Seismic </a:t>
            </a:r>
            <a:r>
              <a:rPr lang="en-US" dirty="0"/>
              <a:t>w</a:t>
            </a:r>
            <a:r>
              <a:rPr lang="en-US" dirty="0" smtClean="0"/>
              <a:t>ave </a:t>
            </a:r>
            <a:r>
              <a:rPr lang="en-US" dirty="0"/>
              <a:t>t</a:t>
            </a:r>
            <a:r>
              <a:rPr lang="en-US" dirty="0" smtClean="0"/>
              <a:t>ravel </a:t>
            </a:r>
            <a:r>
              <a:rPr lang="en-US" dirty="0"/>
              <a:t>t</a:t>
            </a:r>
            <a:r>
              <a:rPr lang="en-US" dirty="0" smtClean="0"/>
              <a:t>imes</a:t>
            </a:r>
            <a:endParaRPr lang="en-US" dirty="0"/>
          </a:p>
        </p:txBody>
      </p:sp>
      <p:pic>
        <p:nvPicPr>
          <p:cNvPr id="4" name="Picture 3" descr="merc_both_models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28" y="2081211"/>
            <a:ext cx="3716581" cy="3824371"/>
          </a:xfrm>
          <a:prstGeom prst="rect">
            <a:avLst/>
          </a:prstGeom>
        </p:spPr>
      </p:pic>
      <p:pic>
        <p:nvPicPr>
          <p:cNvPr id="5" name="Picture 4" descr="merc_both_models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822" y="2081211"/>
            <a:ext cx="3647458" cy="37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Seismic ray </a:t>
            </a:r>
            <a:r>
              <a:rPr lang="en-US" dirty="0"/>
              <a:t>p</a:t>
            </a:r>
            <a:r>
              <a:rPr lang="en-US" dirty="0" smtClean="0"/>
              <a:t>aths</a:t>
            </a:r>
            <a:endParaRPr lang="en-US" dirty="0"/>
          </a:p>
        </p:txBody>
      </p:sp>
      <p:pic>
        <p:nvPicPr>
          <p:cNvPr id="4" name="Picture 3" descr="smapa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9" y="1616556"/>
            <a:ext cx="4528287" cy="4572139"/>
          </a:xfrm>
          <a:prstGeom prst="rect">
            <a:avLst/>
          </a:prstGeom>
        </p:spPr>
      </p:pic>
      <p:pic>
        <p:nvPicPr>
          <p:cNvPr id="5" name="Picture 4" descr="bigpa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79" y="1616555"/>
            <a:ext cx="4561687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6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B_cider_20141211_Pag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83" y="-32991"/>
            <a:ext cx="9269769" cy="6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6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B_cider_20141211_Page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82" y="-65980"/>
            <a:ext cx="9335746" cy="70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7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Mercury Interior Structure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9932"/>
            <a:ext cx="8229600" cy="5719616"/>
          </a:xfrm>
        </p:spPr>
        <p:txBody>
          <a:bodyPr/>
          <a:lstStyle/>
          <a:p>
            <a:r>
              <a:rPr lang="en-US" dirty="0" smtClean="0"/>
              <a:t>3 layer model, with Si and S in the core</a:t>
            </a:r>
          </a:p>
          <a:p>
            <a:r>
              <a:rPr lang="en-US" dirty="0" smtClean="0"/>
              <a:t>Material properties calculated using Mie- </a:t>
            </a:r>
            <a:r>
              <a:rPr lang="en-US" dirty="0" err="1" smtClean="0"/>
              <a:t>Grüneisen</a:t>
            </a:r>
            <a:r>
              <a:rPr lang="en-US" dirty="0" smtClean="0"/>
              <a:t> EOS in BURNMAN, with experimental parameters</a:t>
            </a:r>
          </a:p>
          <a:p>
            <a:r>
              <a:rPr lang="en-US" dirty="0" smtClean="0"/>
              <a:t>Adiabatic temperature profile, consistent with </a:t>
            </a:r>
            <a:r>
              <a:rPr lang="en-US" dirty="0" err="1" smtClean="0"/>
              <a:t>icb</a:t>
            </a:r>
            <a:r>
              <a:rPr lang="en-US" dirty="0" smtClean="0"/>
              <a:t> pressure</a:t>
            </a:r>
          </a:p>
          <a:p>
            <a:r>
              <a:rPr lang="en-US" dirty="0" smtClean="0"/>
              <a:t>Iteratively solves for density, pressure and gravity profiles, with a growing inner core.</a:t>
            </a:r>
          </a:p>
          <a:p>
            <a:r>
              <a:rPr lang="en-US" dirty="0" smtClean="0"/>
              <a:t>Compare to physical parameters (M, C/MR, C</a:t>
            </a:r>
            <a:r>
              <a:rPr lang="en-US" baseline="-25000" dirty="0" smtClean="0"/>
              <a:t>M</a:t>
            </a:r>
            <a:r>
              <a:rPr lang="en-US" dirty="0" smtClean="0"/>
              <a:t>/C).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3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578"/>
            <a:ext cx="8229600" cy="1143000"/>
          </a:xfrm>
        </p:spPr>
        <p:txBody>
          <a:bodyPr/>
          <a:lstStyle/>
          <a:p>
            <a:r>
              <a:rPr lang="en-US" dirty="0" smtClean="0"/>
              <a:t>Mercury interior structure model</a:t>
            </a:r>
            <a:endParaRPr lang="en-US" dirty="0"/>
          </a:p>
        </p:txBody>
      </p:sp>
      <p:pic>
        <p:nvPicPr>
          <p:cNvPr id="5" name="Picture 4" descr="pro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34" y="1173586"/>
            <a:ext cx="6498308" cy="51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9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966" y="268853"/>
            <a:ext cx="5467756" cy="1143000"/>
          </a:xfrm>
        </p:spPr>
        <p:txBody>
          <a:bodyPr/>
          <a:lstStyle/>
          <a:p>
            <a:r>
              <a:rPr lang="en-US" dirty="0" smtClean="0"/>
              <a:t>Interpolating </a:t>
            </a:r>
            <a:r>
              <a:rPr lang="en-US" dirty="0" err="1" smtClean="0"/>
              <a:t>liquidus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031" y="1720891"/>
            <a:ext cx="4289243" cy="531667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Spline </a:t>
            </a:r>
            <a:r>
              <a:rPr lang="en-US" sz="2800" dirty="0" smtClean="0"/>
              <a:t>fits to experimental P-x phase </a:t>
            </a:r>
            <a:r>
              <a:rPr lang="en-US" sz="2800" dirty="0" smtClean="0"/>
              <a:t>diagrams</a:t>
            </a:r>
          </a:p>
          <a:p>
            <a:r>
              <a:rPr lang="en-US" sz="2800" dirty="0" smtClean="0"/>
              <a:t>Compare to linear interpolation to eutectic</a:t>
            </a:r>
            <a:endParaRPr lang="en-US" sz="2800" dirty="0" smtClean="0"/>
          </a:p>
          <a:p>
            <a:r>
              <a:rPr lang="en-US" sz="2800" dirty="0" smtClean="0"/>
              <a:t>Testing with </a:t>
            </a:r>
            <a:r>
              <a:rPr lang="en-US" sz="2800" dirty="0" smtClean="0"/>
              <a:t>and without anomalous features</a:t>
            </a:r>
          </a:p>
        </p:txBody>
      </p:sp>
      <p:pic>
        <p:nvPicPr>
          <p:cNvPr id="4" name="Picture 3" descr="Liquidus_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" y="1720891"/>
            <a:ext cx="4743350" cy="41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9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69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melting curves and </a:t>
            </a:r>
            <a:r>
              <a:rPr lang="en-US" dirty="0" err="1" smtClean="0"/>
              <a:t>adiabat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625941" y="1555896"/>
            <a:ext cx="3396237" cy="473537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Interpolation method has strong effect on pressure dependence of melting </a:t>
            </a:r>
          </a:p>
          <a:p>
            <a:r>
              <a:rPr lang="en-US" sz="2800" dirty="0" err="1" smtClean="0"/>
              <a:t>Adiabat</a:t>
            </a:r>
            <a:r>
              <a:rPr lang="en-US" sz="2800" dirty="0" smtClean="0"/>
              <a:t> steepness has a strong dependence on the thermal </a:t>
            </a:r>
            <a:r>
              <a:rPr lang="en-US" sz="2800" dirty="0" err="1" smtClean="0"/>
              <a:t>expansivity</a:t>
            </a:r>
            <a:r>
              <a:rPr lang="en-US" sz="2800" dirty="0" smtClean="0"/>
              <a:t> of the liquid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0" name="Picture 9" descr="melting_cur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" y="1373333"/>
            <a:ext cx="5568423" cy="48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4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Iron “Snow”?!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148" y="1417638"/>
            <a:ext cx="3783851" cy="4669338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Derivative of temperature very sensitive to parameters.</a:t>
            </a:r>
          </a:p>
          <a:p>
            <a:r>
              <a:rPr lang="en-US" sz="2800" dirty="0" smtClean="0"/>
              <a:t>High values for α results in </a:t>
            </a:r>
            <a:r>
              <a:rPr lang="en-US" sz="2800" dirty="0" smtClean="0"/>
              <a:t>“snow” </a:t>
            </a:r>
            <a:r>
              <a:rPr lang="en-US" sz="2800" dirty="0" smtClean="0"/>
              <a:t>at all </a:t>
            </a:r>
            <a:r>
              <a:rPr lang="en-US" sz="2800" dirty="0" smtClean="0"/>
              <a:t>times.</a:t>
            </a:r>
          </a:p>
          <a:p>
            <a:r>
              <a:rPr lang="en-US" sz="2800" dirty="0" smtClean="0"/>
              <a:t>At low values of α, the onset of “snow” layers is strongly dependent on the </a:t>
            </a:r>
            <a:r>
              <a:rPr lang="en-US" sz="2800" dirty="0" err="1" smtClean="0"/>
              <a:t>liquidus</a:t>
            </a:r>
            <a:r>
              <a:rPr lang="en-US" sz="2800" dirty="0" smtClean="0"/>
              <a:t> model</a:t>
            </a: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75330" y="1240306"/>
            <a:ext cx="474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Pressure slopes of </a:t>
            </a:r>
            <a:r>
              <a:rPr lang="en-US" dirty="0" err="1" smtClean="0"/>
              <a:t>adiabat</a:t>
            </a:r>
            <a:r>
              <a:rPr lang="en-US" dirty="0" smtClean="0"/>
              <a:t> and Fe melting curve</a:t>
            </a:r>
            <a:endParaRPr lang="en-US" dirty="0"/>
          </a:p>
        </p:txBody>
      </p:sp>
      <p:pic>
        <p:nvPicPr>
          <p:cNvPr id="7" name="Picture 6" descr="clapeyro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1" y="1659805"/>
            <a:ext cx="5058318" cy="44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28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Iron “Snow”?!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0148" y="1417638"/>
            <a:ext cx="3783851" cy="4669338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Liquidus</a:t>
            </a:r>
            <a:r>
              <a:rPr lang="en-US" sz="2800" dirty="0" smtClean="0"/>
              <a:t> model effects when and where snowing would occur</a:t>
            </a:r>
          </a:p>
          <a:p>
            <a:r>
              <a:rPr lang="en-US" sz="2800" dirty="0" smtClean="0"/>
              <a:t>All interpolations predict iron snow likely in the 20-40 </a:t>
            </a:r>
            <a:r>
              <a:rPr lang="en-US" sz="2800" dirty="0" err="1" smtClean="0"/>
              <a:t>GPa</a:t>
            </a:r>
            <a:r>
              <a:rPr lang="en-US" sz="2800" dirty="0"/>
              <a:t> </a:t>
            </a:r>
            <a:r>
              <a:rPr lang="en-US" sz="2800" dirty="0" smtClean="0"/>
              <a:t>range.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9719" y="1232972"/>
            <a:ext cx="44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Pressure slopes at high S-concentration</a:t>
            </a:r>
            <a:endParaRPr lang="en-US" dirty="0"/>
          </a:p>
        </p:txBody>
      </p:sp>
      <p:pic>
        <p:nvPicPr>
          <p:cNvPr id="7" name="Picture 6" descr="clapeyron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72189"/>
            <a:ext cx="5247698" cy="45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9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Energetics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551" y="1600200"/>
            <a:ext cx="3095249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Determined for a particular bulk core composition and 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cmb</a:t>
            </a:r>
            <a:endParaRPr lang="en-US" sz="2800" baseline="-25000" dirty="0" smtClean="0"/>
          </a:p>
          <a:p>
            <a:r>
              <a:rPr lang="en-US" sz="2800" dirty="0" smtClean="0"/>
              <a:t>Couples interior model to thermal evolution calculations</a:t>
            </a:r>
            <a:endParaRPr lang="en-US" sz="2800" dirty="0"/>
          </a:p>
        </p:txBody>
      </p:sp>
      <p:pic>
        <p:nvPicPr>
          <p:cNvPr id="5" name="Picture 4" descr="core_energe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455" y="1451613"/>
            <a:ext cx="5734255" cy="458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6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CMB Heat Flux</a:t>
            </a:r>
            <a:endParaRPr lang="en-US" dirty="0"/>
          </a:p>
        </p:txBody>
      </p:sp>
      <p:pic>
        <p:nvPicPr>
          <p:cNvPr id="4" name="Picture 3" descr="CMB_flu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589" y="2133958"/>
            <a:ext cx="10424366" cy="37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0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268</Words>
  <Application>Microsoft Macintosh PowerPoint</Application>
  <PresentationFormat>On-screen Show (4:3)</PresentationFormat>
  <Paragraphs>33</Paragraphs>
  <Slides>13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Team Mercury</vt:lpstr>
      <vt:lpstr>Mercury Interior Structure Model</vt:lpstr>
      <vt:lpstr>Mercury interior structure model</vt:lpstr>
      <vt:lpstr>Interpolating liquidus</vt:lpstr>
      <vt:lpstr>Comparing melting curves and adiabat</vt:lpstr>
      <vt:lpstr>Iron “Snow”?!</vt:lpstr>
      <vt:lpstr>Iron “Snow”?!</vt:lpstr>
      <vt:lpstr>Core Energetics</vt:lpstr>
      <vt:lpstr>CMB Heat Flux</vt:lpstr>
      <vt:lpstr>Seismic wave travel times</vt:lpstr>
      <vt:lpstr>Seismic ray paths</vt:lpstr>
      <vt:lpstr>PowerPoint Presentation</vt:lpstr>
      <vt:lpstr>PowerPoint Presentation</vt:lpstr>
    </vt:vector>
  </TitlesOfParts>
  <Company>University of California,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Wahl</dc:creator>
  <cp:lastModifiedBy>Sean Wahl</cp:lastModifiedBy>
  <cp:revision>40</cp:revision>
  <dcterms:created xsi:type="dcterms:W3CDTF">2014-12-11T23:53:38Z</dcterms:created>
  <dcterms:modified xsi:type="dcterms:W3CDTF">2014-12-14T06:01:03Z</dcterms:modified>
</cp:coreProperties>
</file>